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4" r:id="rId2"/>
  </p:sldMasterIdLst>
  <p:notesMasterIdLst>
    <p:notesMasterId r:id="rId39"/>
  </p:notesMasterIdLst>
  <p:handoutMasterIdLst>
    <p:handoutMasterId r:id="rId40"/>
  </p:handoutMasterIdLst>
  <p:sldIdLst>
    <p:sldId id="256" r:id="rId3"/>
    <p:sldId id="303" r:id="rId4"/>
    <p:sldId id="259" r:id="rId5"/>
    <p:sldId id="276" r:id="rId6"/>
    <p:sldId id="261" r:id="rId7"/>
    <p:sldId id="262" r:id="rId8"/>
    <p:sldId id="263" r:id="rId9"/>
    <p:sldId id="278" r:id="rId10"/>
    <p:sldId id="266" r:id="rId11"/>
    <p:sldId id="267" r:id="rId12"/>
    <p:sldId id="279" r:id="rId13"/>
    <p:sldId id="269" r:id="rId14"/>
    <p:sldId id="281" r:id="rId15"/>
    <p:sldId id="270" r:id="rId16"/>
    <p:sldId id="271" r:id="rId17"/>
    <p:sldId id="280" r:id="rId18"/>
    <p:sldId id="282" r:id="rId19"/>
    <p:sldId id="284" r:id="rId20"/>
    <p:sldId id="285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4" r:id="rId3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FF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79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sz="100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2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algn="r"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sz="1000"/>
              <a:t>6/20/2021 am</a:t>
            </a:r>
            <a:endParaRPr lang="en-US" sz="1000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12019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sz="1000"/>
              <a:t>Richard Lidh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9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algn="r"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250C6D7-8456-43BB-AF04-2B402EC165C4}" type="slidenum">
              <a:rPr lang="en-US" sz="100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4430573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2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>
            <a:lvl1pPr algn="r"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6/20/2021 am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12019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9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1" tIns="48321" rIns="96641" bIns="48321" numCol="1" anchor="b" anchorCtr="0" compatLnSpc="1">
            <a:prstTxWarp prst="textNoShape">
              <a:avLst/>
            </a:prstTxWarp>
          </a:bodyPr>
          <a:lstStyle>
            <a:lvl1pPr algn="r" defTabSz="966578" eaLnBrk="1" hangingPunct="1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F339F7D-B900-4922-8762-651CCB6AA3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677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3E00C8-FC3B-48AD-A764-F8B4D3B6DD0D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6/20/2021 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2997844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DC82D-1DD6-4230-BC39-2EB8BBF27EF8}" type="slidenum">
              <a:rPr lang="en-US"/>
              <a:pPr/>
              <a:t>2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6/20/2021 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Richard Lidh</a:t>
            </a:r>
          </a:p>
        </p:txBody>
      </p:sp>
    </p:spTree>
    <p:extLst>
      <p:ext uri="{BB962C8B-B14F-4D97-AF65-F5344CB8AC3E}">
        <p14:creationId xmlns:p14="http://schemas.microsoft.com/office/powerpoint/2010/main" val="2118213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"/>
            <a:ext cx="8839200" cy="76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C7621E-7197-448C-9C14-8DF4F1323B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 userDrawn="1"/>
        </p:nvSpPr>
        <p:spPr bwMode="auto">
          <a:xfrm>
            <a:off x="152400" y="1219200"/>
            <a:ext cx="883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r>
              <a:rPr lang="en-US" sz="1000"/>
              <a:t>Children Of God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1DDD70-BD6D-409D-AD2A-A6137E3DBC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219075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0"/>
            <a:ext cx="641985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93E1FF-DA0E-4FD0-B28A-96ED219129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246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6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7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48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50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250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50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50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2508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50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510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8112CAD-2BC5-4695-B755-839A09839C3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2511" name="Text Box 47"/>
          <p:cNvSpPr txBox="1">
            <a:spLocks noChangeArrowheads="1"/>
          </p:cNvSpPr>
          <p:nvPr userDrawn="1"/>
        </p:nvSpPr>
        <p:spPr bwMode="auto">
          <a:xfrm>
            <a:off x="152400" y="1219200"/>
            <a:ext cx="883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3F042-1241-492B-8934-EB7AC3DBE7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735D9-EE01-4B98-A2FB-43A8497797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F1F47-F230-496B-AE5D-AB3F39414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B2FD9-AB46-4E2F-B2C6-F61AB1237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0CD75-97D2-4FF9-B112-8B2DC626DB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C0059-EF95-4CF7-9988-EDDBA039A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52C31-5743-4CCB-9D0C-97A1B85DAC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93368E-2E42-4CE0-A4A1-04C2608034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BB70B-88CC-4269-A738-8E90ACF36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E972D-377D-47A8-83C7-9E201C307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5F2A-1EC4-4501-8A14-3E541AC975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8B4CF-1875-4A55-A317-74A135F6C3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057400"/>
            <a:ext cx="3733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2057400"/>
            <a:ext cx="3733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D6B671-50CC-48EC-B1DE-12177214C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0B12F1-1244-482B-AFDB-D1DD230B17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8DB590-ED13-4250-ACCC-1449CBC6A4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84C432-F963-449B-AC99-ABB371A37B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E1641A-EF65-45B9-A476-288FFF5121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1BC-9E9D-48CC-B85A-FEA789399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38200"/>
            <a:ext cx="87630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057400"/>
            <a:ext cx="762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r>
              <a:rPr lang="en-US"/>
              <a:t>Children Of God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</a:defRPr>
            </a:lvl1pPr>
          </a:lstStyle>
          <a:p>
            <a:fld id="{2B5D4374-9DDE-42F3-9621-42569276CB9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6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36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36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14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7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14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48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F439897F-9CD9-4E41-8C80-3B9AABCCB8F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7F60A7D-4EFF-439E-865F-73E97C0B3DE8}" type="slidenum">
              <a:rPr lang="en-US"/>
              <a:pPr/>
              <a:t>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286000"/>
            <a:ext cx="7086600" cy="1447800"/>
          </a:xfrm>
        </p:spPr>
        <p:txBody>
          <a:bodyPr/>
          <a:lstStyle/>
          <a:p>
            <a:r>
              <a:rPr lang="en-US" sz="5400" b="1">
                <a:solidFill>
                  <a:srgbClr val="FFFFFF"/>
                </a:solidFill>
              </a:rPr>
              <a:t>Children Of God</a:t>
            </a:r>
            <a:br>
              <a:rPr lang="en-US" sz="5400" b="1">
                <a:solidFill>
                  <a:srgbClr val="FFFFFF"/>
                </a:solidFill>
              </a:rPr>
            </a:br>
            <a:r>
              <a:rPr lang="en-US" sz="2400" b="1">
                <a:solidFill>
                  <a:srgbClr val="FFFFFF"/>
                </a:solidFill>
              </a:rPr>
              <a:t>Romans 8:14-23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1C4B-69E8-4F74-BCD4-C9D9590D9C44}" type="slidenum">
              <a:rPr lang="en-US"/>
              <a:pPr/>
              <a:t>10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88987"/>
          </a:xfrm>
        </p:spPr>
        <p:txBody>
          <a:bodyPr/>
          <a:lstStyle/>
          <a:p>
            <a:r>
              <a:rPr lang="en-US" b="1"/>
              <a:t>Relationship Phrases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676400"/>
            <a:ext cx="7620000" cy="4114800"/>
          </a:xfrm>
        </p:spPr>
        <p:txBody>
          <a:bodyPr/>
          <a:lstStyle/>
          <a:p>
            <a:r>
              <a:rPr lang="en-US" b="1" dirty="0"/>
              <a:t>Child of God</a:t>
            </a:r>
          </a:p>
          <a:p>
            <a:r>
              <a:rPr lang="en-US" b="1" dirty="0"/>
              <a:t>Children of God</a:t>
            </a:r>
          </a:p>
          <a:p>
            <a:r>
              <a:rPr lang="en-US" b="1" dirty="0"/>
              <a:t>Son of God</a:t>
            </a:r>
          </a:p>
          <a:p>
            <a:r>
              <a:rPr lang="en-US" b="1" dirty="0"/>
              <a:t>Sons of God</a:t>
            </a:r>
          </a:p>
          <a:p>
            <a:r>
              <a:rPr lang="en-US" b="1" dirty="0"/>
              <a:t>Daughter of God</a:t>
            </a:r>
          </a:p>
          <a:p>
            <a:r>
              <a:rPr lang="en-US" b="1" dirty="0"/>
              <a:t>Daughters of God</a:t>
            </a:r>
          </a:p>
          <a:p>
            <a:r>
              <a:rPr lang="en-US" b="1" dirty="0"/>
              <a:t>Father (with a capital “F”)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22459-A5A7-44FB-ABC1-DAFC88B9CD52}" type="slidenum">
              <a:rPr lang="en-US"/>
              <a:pPr/>
              <a:t>11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363"/>
            <a:ext cx="8534400" cy="884237"/>
          </a:xfrm>
        </p:spPr>
        <p:txBody>
          <a:bodyPr/>
          <a:lstStyle/>
          <a:p>
            <a:r>
              <a:rPr lang="en-US" b="1"/>
              <a:t>Relationship Phrases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848600" cy="5257800"/>
          </a:xfrm>
        </p:spPr>
        <p:txBody>
          <a:bodyPr/>
          <a:lstStyle/>
          <a:p>
            <a:r>
              <a:rPr lang="en-US" b="1"/>
              <a:t>Frequency:</a:t>
            </a:r>
          </a:p>
          <a:p>
            <a:pPr lvl="1"/>
            <a:r>
              <a:rPr lang="en-US" sz="3200" b="1"/>
              <a:t>Child of God =			    0</a:t>
            </a:r>
          </a:p>
          <a:p>
            <a:pPr lvl="1"/>
            <a:r>
              <a:rPr lang="en-US" sz="3200" b="1"/>
              <a:t>Children of God =		  10</a:t>
            </a:r>
          </a:p>
          <a:p>
            <a:pPr lvl="1"/>
            <a:r>
              <a:rPr lang="en-US" sz="3200" b="1"/>
              <a:t>Son of God =			  45</a:t>
            </a:r>
          </a:p>
          <a:p>
            <a:pPr lvl="1"/>
            <a:r>
              <a:rPr lang="en-US" sz="3200" b="1"/>
              <a:t>Sons of God =			  10</a:t>
            </a:r>
          </a:p>
          <a:p>
            <a:pPr lvl="1"/>
            <a:r>
              <a:rPr lang="en-US" sz="3200" b="1"/>
              <a:t>Daughter of God =		    0</a:t>
            </a:r>
          </a:p>
          <a:p>
            <a:pPr lvl="1"/>
            <a:r>
              <a:rPr lang="en-US" sz="3200" b="1"/>
              <a:t>Daughters of God =		    0</a:t>
            </a:r>
          </a:p>
          <a:p>
            <a:pPr lvl="1"/>
            <a:r>
              <a:rPr lang="en-US" sz="3200" b="1"/>
              <a:t>Father =				265</a:t>
            </a:r>
          </a:p>
          <a:p>
            <a:pPr lvl="1">
              <a:buFontTx/>
              <a:buNone/>
            </a:pPr>
            <a:r>
              <a:rPr lang="en-US" sz="3200" b="1"/>
              <a:t>			Total =			330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215C-00FC-45C7-B865-8FEC73577BD2}" type="slidenum">
              <a:rPr lang="en-US"/>
              <a:pPr/>
              <a:t>12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88987"/>
          </a:xfrm>
        </p:spPr>
        <p:txBody>
          <a:bodyPr/>
          <a:lstStyle/>
          <a:p>
            <a:r>
              <a:rPr lang="en-US" b="1"/>
              <a:t>Final Elimination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67000"/>
          </a:xfrm>
        </p:spPr>
        <p:txBody>
          <a:bodyPr/>
          <a:lstStyle/>
          <a:p>
            <a:r>
              <a:rPr lang="en-US" b="1"/>
              <a:t>“Son of God” is used only in the New Testament and refers to Jesus’ relationship with God in 44 instances and Adam’s relationship with God in the other one.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86268-4AE6-4337-81C0-B4E657E6C805}" type="slidenum">
              <a:rPr lang="en-US"/>
              <a:pPr/>
              <a:t>13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363"/>
            <a:ext cx="8534400" cy="884237"/>
          </a:xfrm>
        </p:spPr>
        <p:txBody>
          <a:bodyPr/>
          <a:lstStyle/>
          <a:p>
            <a:r>
              <a:rPr lang="en-US" b="1"/>
              <a:t>Final Elimination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2971800"/>
          </a:xfrm>
        </p:spPr>
        <p:txBody>
          <a:bodyPr/>
          <a:lstStyle/>
          <a:p>
            <a:r>
              <a:rPr lang="en-US" b="1"/>
              <a:t>Frequency:</a:t>
            </a:r>
          </a:p>
          <a:p>
            <a:pPr lvl="1"/>
            <a:r>
              <a:rPr lang="en-US" sz="3200" b="1"/>
              <a:t>Children of God =		  10</a:t>
            </a:r>
          </a:p>
          <a:p>
            <a:pPr lvl="1"/>
            <a:r>
              <a:rPr lang="en-US" sz="3200" b="1"/>
              <a:t>Sons of God =			  10</a:t>
            </a:r>
          </a:p>
          <a:p>
            <a:pPr lvl="1"/>
            <a:r>
              <a:rPr lang="en-US" sz="3200" b="1"/>
              <a:t>Father =				265</a:t>
            </a:r>
          </a:p>
          <a:p>
            <a:pPr lvl="1">
              <a:buFontTx/>
              <a:buNone/>
            </a:pPr>
            <a:r>
              <a:rPr lang="en-US" sz="3200" b="1"/>
              <a:t>			Total =			285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767C2-7787-4696-B0A2-AA5A0624FDB1}" type="slidenum">
              <a:rPr lang="en-US"/>
              <a:pPr/>
              <a:t>14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r>
              <a:rPr lang="en-US" b="1"/>
              <a:t>This is the most frequently used term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Only seven instances in the Old Testament and one of those is a prophecy of Jesus Christ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DE8BA-6E4E-4E7E-9B15-93CFE4D65E0B}" type="slidenum">
              <a:rPr lang="en-US"/>
              <a:pPr/>
              <a:t>15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865187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505200"/>
          </a:xfrm>
        </p:spPr>
        <p:txBody>
          <a:bodyPr/>
          <a:lstStyle/>
          <a:p>
            <a:r>
              <a:rPr lang="en-US" b="1"/>
              <a:t>Psalms 89:26</a:t>
            </a:r>
          </a:p>
          <a:p>
            <a:r>
              <a:rPr lang="en-US" b="1"/>
              <a:t>Isaiah 9:6 (eliminated)</a:t>
            </a:r>
          </a:p>
          <a:p>
            <a:r>
              <a:rPr lang="en-US" b="1"/>
              <a:t>Isaiah 63:16 (x2)</a:t>
            </a:r>
          </a:p>
          <a:p>
            <a:r>
              <a:rPr lang="en-US" b="1"/>
              <a:t>Isaiah 64:8</a:t>
            </a:r>
          </a:p>
          <a:p>
            <a:r>
              <a:rPr lang="en-US" b="1"/>
              <a:t>Jeremiah 3:4</a:t>
            </a:r>
          </a:p>
          <a:p>
            <a:r>
              <a:rPr lang="en-US" b="1"/>
              <a:t>Jeremiah 3:19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20078-9B2B-4FBA-AEDA-083B644115AD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848600" cy="4876800"/>
          </a:xfrm>
        </p:spPr>
        <p:txBody>
          <a:bodyPr/>
          <a:lstStyle/>
          <a:p>
            <a:r>
              <a:rPr lang="en-US" b="1" dirty="0"/>
              <a:t>The people of Israel are to call God “Father”</a:t>
            </a:r>
          </a:p>
          <a:p>
            <a:pPr lvl="1"/>
            <a:r>
              <a:rPr lang="en-US" sz="3200" b="1" dirty="0"/>
              <a:t>Apparently understood and accepted by them</a:t>
            </a:r>
            <a:br>
              <a:rPr lang="en-US" sz="3200" b="1" dirty="0"/>
            </a:br>
            <a:endParaRPr lang="en-US" sz="3200" b="1" dirty="0"/>
          </a:p>
          <a:p>
            <a:r>
              <a:rPr lang="en-US" b="1" dirty="0"/>
              <a:t>Reference is made to the existence of this relationship only between God and the nation of Israel</a:t>
            </a:r>
          </a:p>
          <a:p>
            <a:pPr lvl="1"/>
            <a:r>
              <a:rPr lang="en-US" b="1" dirty="0"/>
              <a:t>Not to any other people (i.e. – Gentiles)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08F36-ECB3-4B1A-BF76-4B254F7B93CD}" type="slidenum">
              <a:rPr lang="en-US"/>
              <a:pPr/>
              <a:t>17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848600" cy="5410200"/>
          </a:xfrm>
        </p:spPr>
        <p:txBody>
          <a:bodyPr/>
          <a:lstStyle/>
          <a:p>
            <a:r>
              <a:rPr lang="en-US" b="1" dirty="0"/>
              <a:t>The rest of the occurrences (258) are in the New Testament with 184 of them before the establishment of the church in Acts 2</a:t>
            </a:r>
          </a:p>
          <a:p>
            <a:pPr lvl="1"/>
            <a:r>
              <a:rPr lang="en-US" sz="3200" b="1" dirty="0"/>
              <a:t>Matthew 18:10-14</a:t>
            </a:r>
            <a:br>
              <a:rPr lang="en-US" sz="3200" b="1" dirty="0"/>
            </a:br>
            <a:endParaRPr lang="en-US" sz="3200" b="1" dirty="0"/>
          </a:p>
          <a:p>
            <a:r>
              <a:rPr lang="en-US" b="1" dirty="0"/>
              <a:t>Jesus said that He was sent to preach to the “house of Israel” only</a:t>
            </a:r>
          </a:p>
          <a:p>
            <a:pPr lvl="1"/>
            <a:r>
              <a:rPr lang="en-US" sz="3200" b="1" dirty="0"/>
              <a:t>Matthew 10:5-7</a:t>
            </a:r>
          </a:p>
          <a:p>
            <a:pPr lvl="1"/>
            <a:r>
              <a:rPr lang="en-US" sz="3200" b="1" dirty="0"/>
              <a:t>Matthew 15:22-28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C5EB7-046D-46C4-A81F-714AC7184BCA}" type="slidenum">
              <a:rPr lang="en-US"/>
              <a:pPr/>
              <a:t>18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3886200"/>
          </a:xfrm>
        </p:spPr>
        <p:txBody>
          <a:bodyPr/>
          <a:lstStyle/>
          <a:p>
            <a:r>
              <a:rPr lang="en-US" b="1"/>
              <a:t>Jesus brought the message of the father/child relationship to the household of Israel but they didn’t understand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John 8:41-44</a:t>
            </a:r>
          </a:p>
          <a:p>
            <a:pPr lvl="1"/>
            <a:r>
              <a:rPr lang="en-US" sz="3200" b="1"/>
              <a:t>John 5:17:18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2B277-9092-4570-A11A-485B74B891B2}" type="slidenum">
              <a:rPr lang="en-US"/>
              <a:pPr/>
              <a:t>19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4114800"/>
          </a:xfrm>
        </p:spPr>
        <p:txBody>
          <a:bodyPr/>
          <a:lstStyle/>
          <a:p>
            <a:r>
              <a:rPr lang="en-US" b="1" dirty="0"/>
              <a:t>A transition was occurring</a:t>
            </a:r>
          </a:p>
          <a:p>
            <a:pPr lvl="1"/>
            <a:r>
              <a:rPr lang="en-US" sz="3200" b="1" dirty="0"/>
              <a:t>Acts 1:7-8</a:t>
            </a:r>
            <a:br>
              <a:rPr lang="en-US" sz="3200" b="1" dirty="0"/>
            </a:br>
            <a:endParaRPr lang="en-US" sz="3200" b="1" dirty="0"/>
          </a:p>
          <a:p>
            <a:r>
              <a:rPr lang="en-US" b="1" dirty="0"/>
              <a:t>The definition of the “family” of God was expanding</a:t>
            </a:r>
          </a:p>
          <a:p>
            <a:pPr lvl="1"/>
            <a:r>
              <a:rPr lang="en-US" sz="3200" b="1" dirty="0"/>
              <a:t>Ephesians 2:13-18</a:t>
            </a:r>
          </a:p>
          <a:p>
            <a:pPr lvl="1"/>
            <a:r>
              <a:rPr lang="en-US" sz="3200" b="1" dirty="0"/>
              <a:t>Ephesians 4:4-6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7F2664-A91D-4412-BA91-C1706F9C81D5}" type="slidenum">
              <a:rPr lang="en-US"/>
              <a:pPr/>
              <a:t>2</a:t>
            </a:fld>
            <a:endParaRPr lang="en-US"/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52400" y="1809750"/>
            <a:ext cx="8839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There are so many contradictory teachings</a:t>
            </a:r>
          </a:p>
          <a:p>
            <a:pPr algn="ctr">
              <a:spcBef>
                <a:spcPct val="50000"/>
              </a:spcBef>
            </a:pPr>
            <a:endParaRPr lang="en-US" sz="3600" b="1"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Just who is a child of God?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6800" y="152400"/>
            <a:ext cx="7086600" cy="838200"/>
          </a:xfrm>
        </p:spPr>
        <p:txBody>
          <a:bodyPr/>
          <a:lstStyle/>
          <a:p>
            <a:r>
              <a:rPr lang="en-US" b="1">
                <a:solidFill>
                  <a:srgbClr val="FFFFFF"/>
                </a:solidFill>
              </a:rPr>
              <a:t>Children Of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3200E-694B-428B-8610-6801726B1DA5}" type="slidenum">
              <a:rPr lang="en-US"/>
              <a:pPr/>
              <a:t>20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2819400"/>
          </a:xfrm>
        </p:spPr>
        <p:txBody>
          <a:bodyPr/>
          <a:lstStyle/>
          <a:p>
            <a:r>
              <a:rPr lang="en-US" b="1"/>
              <a:t>Something is now required of those who wish to be in this “expanded” family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I John 2:22-25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9F9CB-31F6-456E-B994-1306403478A3}" type="slidenum">
              <a:rPr lang="en-US"/>
              <a:pPr/>
              <a:t>21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“Father”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3810000"/>
          </a:xfrm>
        </p:spPr>
        <p:txBody>
          <a:bodyPr/>
          <a:lstStyle/>
          <a:p>
            <a:r>
              <a:rPr lang="en-US" b="1"/>
              <a:t>The relationship of “Father” was begun in the Old Testament and expanded by the teachings of the New Testament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Always between God and His chosen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F73FA-CEA3-447F-B57F-CC878342B499}" type="slidenum">
              <a:rPr lang="en-US"/>
              <a:pPr/>
              <a:t>22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“Sons Of God”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2743200"/>
          </a:xfrm>
        </p:spPr>
        <p:txBody>
          <a:bodyPr/>
          <a:lstStyle/>
          <a:p>
            <a:r>
              <a:rPr lang="en-US" b="1"/>
              <a:t>This phrase is used ten times in the Bible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Five in the Old Testament and five in the New Testament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344C-D7C8-4E08-A25D-E45DA98976E0}" type="slidenum">
              <a:rPr lang="en-US"/>
              <a:pPr/>
              <a:t>23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“Sons Of God”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3429000"/>
          </a:xfrm>
        </p:spPr>
        <p:txBody>
          <a:bodyPr/>
          <a:lstStyle/>
          <a:p>
            <a:r>
              <a:rPr lang="en-US" b="1"/>
              <a:t>Old Testament references are to heavenly beings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See Job 1:6</a:t>
            </a:r>
          </a:p>
          <a:p>
            <a:pPr lvl="1"/>
            <a:r>
              <a:rPr lang="en-US" sz="3200" b="1"/>
              <a:t>Eliminate: Genesis 6:2,4; Job 1:6; Job 2:1; Job 38:7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F83AC-489C-4B2C-8CF4-26808714F7FF}" type="slidenum">
              <a:rPr lang="en-US"/>
              <a:pPr/>
              <a:t>24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“Sons Of God”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2819400"/>
          </a:xfrm>
        </p:spPr>
        <p:txBody>
          <a:bodyPr/>
          <a:lstStyle/>
          <a:p>
            <a:r>
              <a:rPr lang="en-US" b="1"/>
              <a:t>One of the New Testament references is to a heavenly being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Luke 20:34-36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58BE3-4EB9-4CE5-A67E-8190AB52F419}" type="slidenum">
              <a:rPr lang="en-US"/>
              <a:pPr/>
              <a:t>25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“Sons Of God”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95800"/>
          </a:xfrm>
        </p:spPr>
        <p:txBody>
          <a:bodyPr/>
          <a:lstStyle/>
          <a:p>
            <a:r>
              <a:rPr lang="en-US" b="1"/>
              <a:t>“Led by the Spirit of God”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Galatians 3:21-29</a:t>
            </a:r>
          </a:p>
          <a:p>
            <a:pPr lvl="1"/>
            <a:endParaRPr lang="en-US" sz="3200" b="1"/>
          </a:p>
          <a:p>
            <a:r>
              <a:rPr lang="en-US" b="1"/>
              <a:t>All New Testament usages refer to people who have </a:t>
            </a:r>
            <a:r>
              <a:rPr lang="en-US" b="1" u="sng"/>
              <a:t>chosen</a:t>
            </a:r>
            <a:r>
              <a:rPr lang="en-US" b="1"/>
              <a:t> to place themselves in a special relationship with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2B36-5FA0-426E-8806-D6691D7271DA}" type="slidenum">
              <a:rPr lang="en-US"/>
              <a:pPr/>
              <a:t>26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“Children Of God”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95800"/>
          </a:xfrm>
        </p:spPr>
        <p:txBody>
          <a:bodyPr/>
          <a:lstStyle/>
          <a:p>
            <a:r>
              <a:rPr lang="en-US" b="1"/>
              <a:t>Used ten times in the Bible, all in the New Testament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I John 3:1-2</a:t>
            </a:r>
          </a:p>
          <a:p>
            <a:pPr lvl="1"/>
            <a:r>
              <a:rPr lang="en-US" sz="3200" b="1"/>
              <a:t>I John 3:7-10</a:t>
            </a:r>
          </a:p>
          <a:p>
            <a:pPr lvl="1"/>
            <a:r>
              <a:rPr lang="en-US" sz="3200" b="1"/>
              <a:t>Philippians 2:14-15</a:t>
            </a:r>
          </a:p>
          <a:p>
            <a:pPr lvl="1"/>
            <a:r>
              <a:rPr lang="en-US" sz="3200" b="1"/>
              <a:t>Romans 9:1-8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ED673-B63E-4E33-ACF4-0E85EF13A084}" type="slidenum">
              <a:rPr lang="en-US"/>
              <a:pPr/>
              <a:t>27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“Children Of God”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95800"/>
          </a:xfrm>
        </p:spPr>
        <p:txBody>
          <a:bodyPr/>
          <a:lstStyle/>
          <a:p>
            <a:r>
              <a:rPr lang="en-US" b="1"/>
              <a:t>Romans 9:1-8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Those who had been able to call God “Father” now could not</a:t>
            </a:r>
          </a:p>
          <a:p>
            <a:pPr lvl="1"/>
            <a:r>
              <a:rPr lang="en-US" sz="3200" b="1"/>
              <a:t>Those who had not been able to call God “Father” now could</a:t>
            </a:r>
          </a:p>
          <a:p>
            <a:pPr lvl="2"/>
            <a:r>
              <a:rPr lang="en-US" sz="3200" b="1"/>
              <a:t>Romans 9:25-26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6D9E-9ECB-4FF7-ADDA-07367C243895}" type="slidenum">
              <a:rPr lang="en-US"/>
              <a:pPr/>
              <a:t>28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800600"/>
          </a:xfrm>
        </p:spPr>
        <p:txBody>
          <a:bodyPr/>
          <a:lstStyle/>
          <a:p>
            <a:r>
              <a:rPr lang="en-US" b="1"/>
              <a:t>Who could call God “Father”?</a:t>
            </a:r>
          </a:p>
          <a:p>
            <a:pPr lvl="1"/>
            <a:r>
              <a:rPr lang="en-US" sz="3200" b="1"/>
              <a:t>In the Old Testament – the household of Israel</a:t>
            </a:r>
          </a:p>
          <a:p>
            <a:pPr lvl="1"/>
            <a:r>
              <a:rPr lang="en-US" sz="3200" b="1"/>
              <a:t>Through Acts 2 – still the household of Israel</a:t>
            </a:r>
          </a:p>
          <a:p>
            <a:pPr lvl="1"/>
            <a:r>
              <a:rPr lang="en-US" sz="3200" b="1"/>
              <a:t>After Acts 2 – those who are </a:t>
            </a:r>
            <a:r>
              <a:rPr lang="en-US" sz="3200" b="1" i="1"/>
              <a:t>“called”</a:t>
            </a:r>
            <a:r>
              <a:rPr lang="en-US" sz="3200" b="1"/>
              <a:t> (Ephesians 4:4),</a:t>
            </a:r>
            <a:r>
              <a:rPr lang="en-US" sz="3200" b="1" i="1"/>
              <a:t> </a:t>
            </a:r>
            <a:r>
              <a:rPr lang="en-US" sz="3200" b="1"/>
              <a:t>have </a:t>
            </a:r>
            <a:r>
              <a:rPr lang="en-US" sz="3200" b="1" i="1"/>
              <a:t>“confessed”</a:t>
            </a:r>
            <a:r>
              <a:rPr lang="en-US" sz="3200" b="1"/>
              <a:t> (I John 2:23), and who </a:t>
            </a:r>
            <a:r>
              <a:rPr lang="en-US" sz="3200" b="1" i="1"/>
              <a:t>“abide”</a:t>
            </a:r>
            <a:r>
              <a:rPr lang="en-US" sz="3200" b="1"/>
              <a:t> (I John 2:24)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FAF8-F98E-4080-8E3C-654EEEDB5D12}" type="slidenum">
              <a:rPr lang="en-US"/>
              <a:pPr/>
              <a:t>29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419600"/>
          </a:xfrm>
        </p:spPr>
        <p:txBody>
          <a:bodyPr/>
          <a:lstStyle/>
          <a:p>
            <a:r>
              <a:rPr lang="en-US" b="1"/>
              <a:t>“Sons of God” used only in the New Testament</a:t>
            </a:r>
            <a:r>
              <a:rPr lang="en-US" sz="2400" b="1"/>
              <a:t> (for our purposes)</a:t>
            </a:r>
          </a:p>
          <a:p>
            <a:pPr lvl="1"/>
            <a:r>
              <a:rPr lang="en-US" sz="3200" b="1"/>
              <a:t>“Led by the Spirit of God” (Romans 8:14)</a:t>
            </a:r>
          </a:p>
          <a:p>
            <a:pPr lvl="1"/>
            <a:r>
              <a:rPr lang="en-US" sz="3200" b="1"/>
              <a:t>Have “faith in Christ Jesus” (Galatians 3:26)</a:t>
            </a:r>
          </a:p>
          <a:p>
            <a:pPr lvl="1"/>
            <a:r>
              <a:rPr lang="en-US" sz="3200" b="1"/>
              <a:t>“Baptized into Christ” (Galatians 3:27)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4BB7-8FD7-403D-B452-FD8756FEC083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The Denominational View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848600" cy="3429000"/>
          </a:xfrm>
        </p:spPr>
        <p:txBody>
          <a:bodyPr/>
          <a:lstStyle/>
          <a:p>
            <a:r>
              <a:rPr lang="en-US" b="1"/>
              <a:t>Completely open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“Attend the church of your choice”</a:t>
            </a:r>
          </a:p>
          <a:p>
            <a:pPr lvl="1">
              <a:buFontTx/>
              <a:buNone/>
            </a:pPr>
            <a:endParaRPr lang="en-US" sz="3200" b="1"/>
          </a:p>
          <a:p>
            <a:pPr lvl="1"/>
            <a:r>
              <a:rPr lang="en-US" sz="3200" b="1"/>
              <a:t>“All roads lead to heaven”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BB8ED-0A45-4A80-BBE0-E7EEFDC30A0E}" type="slidenum">
              <a:rPr lang="en-US"/>
              <a:pPr/>
              <a:t>30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1676400"/>
          </a:xfrm>
        </p:spPr>
        <p:txBody>
          <a:bodyPr/>
          <a:lstStyle/>
          <a:p>
            <a:r>
              <a:rPr lang="en-US" b="1"/>
              <a:t>“Children of God” used only in the New Testament </a:t>
            </a:r>
          </a:p>
          <a:p>
            <a:pPr lvl="1"/>
            <a:r>
              <a:rPr lang="en-US" sz="3200" b="1"/>
              <a:t>“Begotten of God” (I John 3:9)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BC5C-A0C9-4632-99F2-799FA51FAB17}" type="slidenum">
              <a:rPr lang="en-US"/>
              <a:pPr/>
              <a:t>31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1676400"/>
          </a:xfrm>
        </p:spPr>
        <p:txBody>
          <a:bodyPr/>
          <a:lstStyle/>
          <a:p>
            <a:r>
              <a:rPr lang="en-US" b="1"/>
              <a:t>John 1:9-17</a:t>
            </a:r>
          </a:p>
          <a:p>
            <a:pPr lvl="1"/>
            <a:r>
              <a:rPr lang="en-US" sz="3200" b="1"/>
              <a:t>“to them gave he the right to become children of God” (verse 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A8027-285A-4351-B5D7-255867AAF5CC}" type="slidenum">
              <a:rPr lang="en-US"/>
              <a:pPr/>
              <a:t>32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3429000"/>
          </a:xfrm>
        </p:spPr>
        <p:txBody>
          <a:bodyPr/>
          <a:lstStyle/>
          <a:p>
            <a:r>
              <a:rPr lang="en-US" b="1"/>
              <a:t>The household of Israel was given the right to maintain their relationship with God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John 15:1-6</a:t>
            </a:r>
          </a:p>
          <a:p>
            <a:pPr lvl="1"/>
            <a:r>
              <a:rPr lang="en-US" sz="3200" b="1"/>
              <a:t>They rejected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1227F-1613-4D20-BE8D-052DA1BE3410}" type="slidenum">
              <a:rPr lang="en-US"/>
              <a:pPr/>
              <a:t>33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2819400"/>
          </a:xfrm>
        </p:spPr>
        <p:txBody>
          <a:bodyPr/>
          <a:lstStyle/>
          <a:p>
            <a:r>
              <a:rPr lang="en-US" b="1"/>
              <a:t>Those who were not previously children of God were given the opportunity to become so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Romans 11:11-24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A6D6-8461-4507-B68D-B02ADC42E53F}" type="slidenum">
              <a:rPr lang="en-US"/>
              <a:pPr/>
              <a:t>34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Putting It All Together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848600" cy="3429000"/>
          </a:xfrm>
        </p:spPr>
        <p:txBody>
          <a:bodyPr/>
          <a:lstStyle/>
          <a:p>
            <a:r>
              <a:rPr lang="en-US" b="1"/>
              <a:t>All children of God are adopted, none are “natural” children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Galatians 4:3-9</a:t>
            </a:r>
          </a:p>
          <a:p>
            <a:pPr lvl="1"/>
            <a:r>
              <a:rPr lang="en-US" sz="3200" b="1"/>
              <a:t>Ephesians 1:3-5</a:t>
            </a:r>
          </a:p>
          <a:p>
            <a:pPr lvl="1"/>
            <a:r>
              <a:rPr lang="en-US" sz="3200" b="1"/>
              <a:t>Romans 9:3-5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2ABF1-F1F0-4D6E-B3D3-9C486DE65193}" type="slidenum">
              <a:rPr lang="en-US"/>
              <a:pPr/>
              <a:t>35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4724400"/>
          </a:xfrm>
        </p:spPr>
        <p:txBody>
          <a:bodyPr/>
          <a:lstStyle/>
          <a:p>
            <a:r>
              <a:rPr lang="en-US" b="1"/>
              <a:t>The qualifications required to become a child of God are the same as those required to become a Christian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“Led by the Spirit of God”, “faith in Christ Jesus”, “baptized into Christ”, “called”, “confessed”, “abide”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135103" y="1107666"/>
            <a:ext cx="178090" cy="4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8441" tIns="44220" rIns="88441" bIns="44220">
            <a:spAutoFit/>
          </a:bodyPr>
          <a:lstStyle/>
          <a:p>
            <a:endParaRPr lang="en-US" sz="2300" i="1" dirty="0">
              <a:solidFill>
                <a:schemeClr val="bg1"/>
              </a:solidFill>
            </a:endParaRPr>
          </a:p>
        </p:txBody>
      </p:sp>
      <p:sp>
        <p:nvSpPr>
          <p:cNvPr id="347154" name="Rectangle 18"/>
          <p:cNvSpPr>
            <a:spLocks noGrp="1" noChangeArrowheads="1"/>
          </p:cNvSpPr>
          <p:nvPr>
            <p:ph type="title"/>
          </p:nvPr>
        </p:nvSpPr>
        <p:spPr>
          <a:xfrm>
            <a:off x="197229" y="387500"/>
            <a:ext cx="8708170" cy="766402"/>
          </a:xfrm>
        </p:spPr>
        <p:txBody>
          <a:bodyPr wrap="none" lIns="88432" tIns="44215" rIns="88432" bIns="44215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FFFFFF"/>
                </a:solidFill>
              </a:rPr>
              <a:t>“What Must I Do To Be Saved?”</a:t>
            </a:r>
            <a:endParaRPr lang="en-US" b="1" dirty="0"/>
          </a:p>
        </p:txBody>
      </p:sp>
      <p:sp>
        <p:nvSpPr>
          <p:cNvPr id="34715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45226" y="1364226"/>
            <a:ext cx="8225915" cy="5524589"/>
          </a:xfr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900" b="1" dirty="0"/>
              <a:t> Hear the Word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2900" b="1" dirty="0"/>
              <a:t> Romans 10:8</a:t>
            </a:r>
          </a:p>
          <a:p>
            <a:pPr>
              <a:buFont typeface="Arial" pitchFamily="34" charset="0"/>
              <a:buChar char="•"/>
            </a:pPr>
            <a:r>
              <a:rPr lang="en-US" sz="2900" b="1" dirty="0"/>
              <a:t> Believe in that Word</a:t>
            </a:r>
          </a:p>
          <a:p>
            <a:pPr lvl="1">
              <a:buFont typeface="Arial" pitchFamily="34" charset="0"/>
              <a:buChar char="•"/>
            </a:pPr>
            <a:r>
              <a:rPr lang="en-US" sz="2900" b="1" dirty="0"/>
              <a:t> Romans 10:11</a:t>
            </a:r>
          </a:p>
          <a:p>
            <a:pPr>
              <a:buFont typeface="Arial" pitchFamily="34" charset="0"/>
              <a:buChar char="•"/>
            </a:pPr>
            <a:r>
              <a:rPr lang="en-US" sz="2900" b="1" dirty="0"/>
              <a:t> Repent of your sins</a:t>
            </a:r>
          </a:p>
          <a:p>
            <a:pPr lvl="1">
              <a:buFont typeface="Arial" pitchFamily="34" charset="0"/>
              <a:buChar char="•"/>
            </a:pPr>
            <a:r>
              <a:rPr lang="en-US" sz="2900" b="1" dirty="0"/>
              <a:t> Acts 3:19</a:t>
            </a:r>
          </a:p>
          <a:p>
            <a:pPr>
              <a:buFont typeface="Arial" pitchFamily="34" charset="0"/>
              <a:buChar char="•"/>
            </a:pPr>
            <a:r>
              <a:rPr lang="en-US" sz="2900" b="1" dirty="0"/>
              <a:t> Confess that Jesus is the Son of God</a:t>
            </a:r>
          </a:p>
          <a:p>
            <a:pPr lvl="1">
              <a:buFont typeface="Arial" pitchFamily="34" charset="0"/>
              <a:buChar char="•"/>
            </a:pPr>
            <a:r>
              <a:rPr lang="en-US" sz="2900" b="1" dirty="0"/>
              <a:t> I John 4:15</a:t>
            </a:r>
          </a:p>
          <a:p>
            <a:pPr>
              <a:buFont typeface="Arial" pitchFamily="34" charset="0"/>
              <a:buChar char="•"/>
            </a:pPr>
            <a:r>
              <a:rPr lang="en-US" sz="2900" b="1" dirty="0"/>
              <a:t> Be immersed in water (baptized)</a:t>
            </a:r>
          </a:p>
          <a:p>
            <a:pPr lvl="1">
              <a:buFont typeface="Arial" pitchFamily="34" charset="0"/>
              <a:buChar char="•"/>
            </a:pPr>
            <a:r>
              <a:rPr lang="en-US" sz="2900" b="1" dirty="0"/>
              <a:t> Acts 2:38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5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2D138-C84A-44CF-A0FF-071CFF743C5A}" type="slidenum">
              <a:rPr lang="en-US"/>
              <a:pPr/>
              <a:t>4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r>
              <a:rPr lang="en-US" b="1"/>
              <a:t>Within The Church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848600" cy="2286000"/>
          </a:xfrm>
        </p:spPr>
        <p:txBody>
          <a:bodyPr/>
          <a:lstStyle/>
          <a:p>
            <a:r>
              <a:rPr lang="en-US" b="1"/>
              <a:t>Somewhat more restricted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pPr lvl="1"/>
            <a:r>
              <a:rPr lang="en-US" sz="3200" b="1"/>
              <a:t>“Certainly there are good people everywhere”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84D0-BD77-4C68-89C2-C942D70B7B9B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88987"/>
          </a:xfrm>
        </p:spPr>
        <p:txBody>
          <a:bodyPr/>
          <a:lstStyle/>
          <a:p>
            <a:r>
              <a:rPr lang="en-US" b="1"/>
              <a:t>These Teachings Are…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1663"/>
            <a:ext cx="8229600" cy="3538537"/>
          </a:xfrm>
        </p:spPr>
        <p:txBody>
          <a:bodyPr/>
          <a:lstStyle/>
          <a:p>
            <a:r>
              <a:rPr lang="en-US" b="1"/>
              <a:t>In good faith – but ignorant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Refusal to study an opinion</a:t>
            </a:r>
          </a:p>
          <a:p>
            <a:pPr>
              <a:buFont typeface="Wingdings" pitchFamily="2" charset="2"/>
              <a:buNone/>
            </a:pPr>
            <a:endParaRPr lang="en-US" b="1"/>
          </a:p>
          <a:p>
            <a:r>
              <a:rPr lang="en-US" b="1"/>
              <a:t>Knowing propagation of false doctrine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B7D98-0437-4529-BAF9-D8441A494790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696200" cy="2286000"/>
          </a:xfrm>
        </p:spPr>
        <p:txBody>
          <a:bodyPr/>
          <a:lstStyle/>
          <a:p>
            <a:r>
              <a:rPr lang="en-US" b="1"/>
              <a:t>Is the Bible clear on the relationship between God and Man?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B5C36-8793-46B8-9FFA-C2CCB149C5F0}" type="slidenum">
              <a:rPr lang="en-US"/>
              <a:pPr/>
              <a:t>7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88987"/>
          </a:xfrm>
        </p:spPr>
        <p:txBody>
          <a:bodyPr/>
          <a:lstStyle/>
          <a:p>
            <a:r>
              <a:rPr lang="en-US" b="1"/>
              <a:t>Biblical Descriptions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b="1" dirty="0"/>
              <a:t>Look for descriptions of family relationships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“Family” words:</a:t>
            </a:r>
          </a:p>
          <a:p>
            <a:pPr lvl="1"/>
            <a:r>
              <a:rPr lang="en-US" sz="3200" b="1" dirty="0"/>
              <a:t>Child</a:t>
            </a:r>
          </a:p>
          <a:p>
            <a:pPr lvl="1"/>
            <a:r>
              <a:rPr lang="en-US" sz="3200" b="1" dirty="0"/>
              <a:t>Children</a:t>
            </a:r>
          </a:p>
          <a:p>
            <a:pPr lvl="1"/>
            <a:r>
              <a:rPr lang="en-US" sz="3200" b="1" dirty="0"/>
              <a:t>Son(s)</a:t>
            </a:r>
          </a:p>
          <a:p>
            <a:pPr lvl="1"/>
            <a:r>
              <a:rPr lang="en-US" sz="3200" b="1" dirty="0"/>
              <a:t>Daughter(s)</a:t>
            </a:r>
          </a:p>
          <a:p>
            <a:pPr lvl="1"/>
            <a:r>
              <a:rPr lang="en-US" sz="3200" b="1" dirty="0"/>
              <a:t>Father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1C29-5FCF-469B-8F85-7B094D2D41D4}" type="slidenum">
              <a:rPr lang="en-US"/>
              <a:pPr/>
              <a:t>8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363"/>
            <a:ext cx="8534400" cy="884237"/>
          </a:xfrm>
        </p:spPr>
        <p:txBody>
          <a:bodyPr/>
          <a:lstStyle/>
          <a:p>
            <a:r>
              <a:rPr lang="en-US" b="1"/>
              <a:t>Biblical Descriptions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848600" cy="5334000"/>
          </a:xfrm>
        </p:spPr>
        <p:txBody>
          <a:bodyPr/>
          <a:lstStyle/>
          <a:p>
            <a:r>
              <a:rPr lang="en-US" b="1" dirty="0"/>
              <a:t>Frequency:</a:t>
            </a:r>
          </a:p>
          <a:p>
            <a:pPr lvl="1"/>
            <a:r>
              <a:rPr lang="en-US" sz="3200" b="1" dirty="0"/>
              <a:t>child =			   191</a:t>
            </a:r>
          </a:p>
          <a:p>
            <a:pPr lvl="1"/>
            <a:r>
              <a:rPr lang="en-US" sz="3200" b="1" dirty="0"/>
              <a:t>children =			1,753</a:t>
            </a:r>
          </a:p>
          <a:p>
            <a:pPr lvl="1"/>
            <a:r>
              <a:rPr lang="en-US" sz="3200" b="1" dirty="0"/>
              <a:t>son =				2,348</a:t>
            </a:r>
          </a:p>
          <a:p>
            <a:pPr lvl="1"/>
            <a:r>
              <a:rPr lang="en-US" sz="3200" b="1" dirty="0"/>
              <a:t>sons =			1,143</a:t>
            </a:r>
          </a:p>
          <a:p>
            <a:pPr lvl="1"/>
            <a:r>
              <a:rPr lang="en-US" sz="3200" b="1" dirty="0"/>
              <a:t>daughter =		   310</a:t>
            </a:r>
          </a:p>
          <a:p>
            <a:pPr lvl="1"/>
            <a:r>
              <a:rPr lang="en-US" sz="3200" b="1" dirty="0"/>
              <a:t>daughters =		   250</a:t>
            </a:r>
          </a:p>
          <a:p>
            <a:pPr lvl="1"/>
            <a:r>
              <a:rPr lang="en-US" sz="3200" b="1" dirty="0"/>
              <a:t>father =			   949</a:t>
            </a:r>
          </a:p>
          <a:p>
            <a:pPr lvl="1">
              <a:buFontTx/>
              <a:buNone/>
            </a:pPr>
            <a:r>
              <a:rPr lang="en-US" sz="3200" b="1" dirty="0"/>
              <a:t>			Total =		6,944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BE7E5-42BC-4B78-A34B-14243F7CEA02}" type="slidenum">
              <a:rPr lang="en-US"/>
              <a:pPr/>
              <a:t>9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6363"/>
            <a:ext cx="8763000" cy="960437"/>
          </a:xfrm>
        </p:spPr>
        <p:txBody>
          <a:bodyPr/>
          <a:lstStyle/>
          <a:p>
            <a:r>
              <a:rPr lang="en-US" b="1"/>
              <a:t>Narrow The Search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19400"/>
          </a:xfrm>
        </p:spPr>
        <p:txBody>
          <a:bodyPr/>
          <a:lstStyle/>
          <a:p>
            <a:r>
              <a:rPr lang="en-US" b="1" dirty="0"/>
              <a:t>We’re really looking for a definition of a </a:t>
            </a:r>
            <a:r>
              <a:rPr lang="en-US" b="1" u="sng" dirty="0"/>
              <a:t>relationship</a:t>
            </a:r>
          </a:p>
          <a:p>
            <a:pPr>
              <a:buFont typeface="Wingdings" pitchFamily="2" charset="2"/>
              <a:buNone/>
            </a:pPr>
            <a:endParaRPr lang="en-US" b="1" dirty="0"/>
          </a:p>
          <a:p>
            <a:r>
              <a:rPr lang="en-US" b="1" dirty="0"/>
              <a:t>Let’s use phrases that speak of the relationship God has with 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strands design template">
  <a:themeElements>
    <a:clrScheme name="Blue strands design template 3">
      <a:dk1>
        <a:srgbClr val="5F5F5F"/>
      </a:dk1>
      <a:lt1>
        <a:srgbClr val="DEF6F1"/>
      </a:lt1>
      <a:dk2>
        <a:srgbClr val="B2B2B2"/>
      </a:dk2>
      <a:lt2>
        <a:srgbClr val="969696"/>
      </a:lt2>
      <a:accent1>
        <a:srgbClr val="E6E6E6"/>
      </a:accent1>
      <a:accent2>
        <a:srgbClr val="8DC6FF"/>
      </a:accent2>
      <a:accent3>
        <a:srgbClr val="ECFAF7"/>
      </a:accent3>
      <a:accent4>
        <a:srgbClr val="505050"/>
      </a:accent4>
      <a:accent5>
        <a:srgbClr val="F0F0F0"/>
      </a:accent5>
      <a:accent6>
        <a:srgbClr val="7FB3E7"/>
      </a:accent6>
      <a:hlink>
        <a:srgbClr val="0066CC"/>
      </a:hlink>
      <a:folHlink>
        <a:srgbClr val="0000FF"/>
      </a:folHlink>
    </a:clrScheme>
    <a:fontScheme name="Blue strands design templat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Blue strands design template 1">
        <a:dk1>
          <a:srgbClr val="0099FF"/>
        </a:dk1>
        <a:lt1>
          <a:srgbClr val="FFFFFF"/>
        </a:lt1>
        <a:dk2>
          <a:srgbClr val="0099FF"/>
        </a:dk2>
        <a:lt2>
          <a:srgbClr val="808080"/>
        </a:lt2>
        <a:accent1>
          <a:srgbClr val="B9D6E5"/>
        </a:accent1>
        <a:accent2>
          <a:srgbClr val="333399"/>
        </a:accent2>
        <a:accent3>
          <a:srgbClr val="FFFFFF"/>
        </a:accent3>
        <a:accent4>
          <a:srgbClr val="0082DA"/>
        </a:accent4>
        <a:accent5>
          <a:srgbClr val="D9E8F0"/>
        </a:accent5>
        <a:accent6>
          <a:srgbClr val="2D2D8A"/>
        </a:accent6>
        <a:hlink>
          <a:srgbClr val="3366C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2">
        <a:dk1>
          <a:srgbClr val="808080"/>
        </a:dk1>
        <a:lt1>
          <a:srgbClr val="FFFFFF"/>
        </a:lt1>
        <a:dk2>
          <a:srgbClr val="0066CC"/>
        </a:dk2>
        <a:lt2>
          <a:srgbClr val="969696"/>
        </a:lt2>
        <a:accent1>
          <a:srgbClr val="DDDDDD"/>
        </a:accent1>
        <a:accent2>
          <a:srgbClr val="33CCFF"/>
        </a:accent2>
        <a:accent3>
          <a:srgbClr val="FFFFFF"/>
        </a:accent3>
        <a:accent4>
          <a:srgbClr val="6C6C6C"/>
        </a:accent4>
        <a:accent5>
          <a:srgbClr val="EBEBEB"/>
        </a:accent5>
        <a:accent6>
          <a:srgbClr val="2DB9E7"/>
        </a:accent6>
        <a:hlink>
          <a:srgbClr val="CC33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3">
        <a:dk1>
          <a:srgbClr val="5F5F5F"/>
        </a:dk1>
        <a:lt1>
          <a:srgbClr val="DEF6F1"/>
        </a:lt1>
        <a:dk2>
          <a:srgbClr val="B2B2B2"/>
        </a:dk2>
        <a:lt2>
          <a:srgbClr val="969696"/>
        </a:lt2>
        <a:accent1>
          <a:srgbClr val="E6E6E6"/>
        </a:accent1>
        <a:accent2>
          <a:srgbClr val="8DC6FF"/>
        </a:accent2>
        <a:accent3>
          <a:srgbClr val="ECFAF7"/>
        </a:accent3>
        <a:accent4>
          <a:srgbClr val="505050"/>
        </a:accent4>
        <a:accent5>
          <a:srgbClr val="F0F0F0"/>
        </a:accent5>
        <a:accent6>
          <a:srgbClr val="7FB3E7"/>
        </a:accent6>
        <a:hlink>
          <a:srgbClr val="0066CC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4">
        <a:dk1>
          <a:srgbClr val="3366CC"/>
        </a:dk1>
        <a:lt1>
          <a:srgbClr val="FFFFFF"/>
        </a:lt1>
        <a:dk2>
          <a:srgbClr val="66CCFF"/>
        </a:dk2>
        <a:lt2>
          <a:srgbClr val="808080"/>
        </a:lt2>
        <a:accent1>
          <a:srgbClr val="B4DCFF"/>
        </a:accent1>
        <a:accent2>
          <a:srgbClr val="CCCCFF"/>
        </a:accent2>
        <a:accent3>
          <a:srgbClr val="FFFFFF"/>
        </a:accent3>
        <a:accent4>
          <a:srgbClr val="2A56AE"/>
        </a:accent4>
        <a:accent5>
          <a:srgbClr val="D6EB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5">
        <a:dk1>
          <a:srgbClr val="808080"/>
        </a:dk1>
        <a:lt1>
          <a:srgbClr val="FFFFD9"/>
        </a:lt1>
        <a:dk2>
          <a:srgbClr val="3366CC"/>
        </a:dk2>
        <a:lt2>
          <a:srgbClr val="777777"/>
        </a:lt2>
        <a:accent1>
          <a:srgbClr val="EBEECA"/>
        </a:accent1>
        <a:accent2>
          <a:srgbClr val="99CCFF"/>
        </a:accent2>
        <a:accent3>
          <a:srgbClr val="FFFFE9"/>
        </a:accent3>
        <a:accent4>
          <a:srgbClr val="6C6C6C"/>
        </a:accent4>
        <a:accent5>
          <a:srgbClr val="F3F5E1"/>
        </a:accent5>
        <a:accent6>
          <a:srgbClr val="8AB9E7"/>
        </a:accent6>
        <a:hlink>
          <a:srgbClr val="2901BB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6">
        <a:dk1>
          <a:srgbClr val="3366CC"/>
        </a:dk1>
        <a:lt1>
          <a:srgbClr val="008080"/>
        </a:lt1>
        <a:dk2>
          <a:srgbClr val="3399FF"/>
        </a:dk2>
        <a:lt2>
          <a:srgbClr val="005A58"/>
        </a:lt2>
        <a:accent1>
          <a:srgbClr val="8BC2FF"/>
        </a:accent1>
        <a:accent2>
          <a:srgbClr val="FFFFCC"/>
        </a:accent2>
        <a:accent3>
          <a:srgbClr val="AAC0C0"/>
        </a:accent3>
        <a:accent4>
          <a:srgbClr val="2A56AE"/>
        </a:accent4>
        <a:accent5>
          <a:srgbClr val="C4DDFF"/>
        </a:accent5>
        <a:accent6>
          <a:srgbClr val="E7E7B9"/>
        </a:accent6>
        <a:hlink>
          <a:srgbClr val="990000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7">
        <a:dk1>
          <a:srgbClr val="666666"/>
        </a:dk1>
        <a:lt1>
          <a:srgbClr val="666699"/>
        </a:lt1>
        <a:dk2>
          <a:srgbClr val="99CCFF"/>
        </a:dk2>
        <a:lt2>
          <a:srgbClr val="3E3E5C"/>
        </a:lt2>
        <a:accent1>
          <a:srgbClr val="D2D2D2"/>
        </a:accent1>
        <a:accent2>
          <a:srgbClr val="8DC6FF"/>
        </a:accent2>
        <a:accent3>
          <a:srgbClr val="B8B8CA"/>
        </a:accent3>
        <a:accent4>
          <a:srgbClr val="565656"/>
        </a:accent4>
        <a:accent5>
          <a:srgbClr val="E5E5E5"/>
        </a:accent5>
        <a:accent6>
          <a:srgbClr val="7FB3E7"/>
        </a:accent6>
        <a:hlink>
          <a:srgbClr val="0066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8">
        <a:dk1>
          <a:srgbClr val="5C1F00"/>
        </a:dk1>
        <a:lt1>
          <a:srgbClr val="9C3408"/>
        </a:lt1>
        <a:dk2>
          <a:srgbClr val="800000"/>
        </a:dk2>
        <a:lt2>
          <a:srgbClr val="73BCFF"/>
        </a:lt2>
        <a:accent1>
          <a:srgbClr val="D99965"/>
        </a:accent1>
        <a:accent2>
          <a:srgbClr val="3366CC"/>
        </a:accent2>
        <a:accent3>
          <a:srgbClr val="C0AAAA"/>
        </a:accent3>
        <a:accent4>
          <a:srgbClr val="852B06"/>
        </a:accent4>
        <a:accent5>
          <a:srgbClr val="E9CAB8"/>
        </a:accent5>
        <a:accent6>
          <a:srgbClr val="2D5CB9"/>
        </a:accent6>
        <a:hlink>
          <a:srgbClr val="D3EBFF"/>
        </a:hlink>
        <a:folHlink>
          <a:srgbClr val="FED3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9">
        <a:dk1>
          <a:srgbClr val="336699"/>
        </a:dk1>
        <a:lt1>
          <a:srgbClr val="1270AA"/>
        </a:lt1>
        <a:dk2>
          <a:srgbClr val="000000"/>
        </a:dk2>
        <a:lt2>
          <a:srgbClr val="66CCFF"/>
        </a:lt2>
        <a:accent1>
          <a:srgbClr val="AAE1FA"/>
        </a:accent1>
        <a:accent2>
          <a:srgbClr val="0033CC"/>
        </a:accent2>
        <a:accent3>
          <a:srgbClr val="AAAAAA"/>
        </a:accent3>
        <a:accent4>
          <a:srgbClr val="0E5F91"/>
        </a:accent4>
        <a:accent5>
          <a:srgbClr val="D2EEFC"/>
        </a:accent5>
        <a:accent6>
          <a:srgbClr val="002DB9"/>
        </a:accent6>
        <a:hlink>
          <a:srgbClr val="FF7500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10">
        <a:dk1>
          <a:srgbClr val="003366"/>
        </a:dk1>
        <a:lt1>
          <a:srgbClr val="A9A9A9"/>
        </a:lt1>
        <a:dk2>
          <a:srgbClr val="000099"/>
        </a:dk2>
        <a:lt2>
          <a:srgbClr val="66CCFF"/>
        </a:lt2>
        <a:accent1>
          <a:srgbClr val="336699"/>
        </a:accent1>
        <a:accent2>
          <a:srgbClr val="3333FF"/>
        </a:accent2>
        <a:accent3>
          <a:srgbClr val="AAAACA"/>
        </a:accent3>
        <a:accent4>
          <a:srgbClr val="909090"/>
        </a:accent4>
        <a:accent5>
          <a:srgbClr val="ADB8CA"/>
        </a:accent5>
        <a:accent6>
          <a:srgbClr val="2D2DE7"/>
        </a:accent6>
        <a:hlink>
          <a:srgbClr val="66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strands design template</Template>
  <TotalTime>966</TotalTime>
  <Words>1170</Words>
  <Application>Microsoft Office PowerPoint</Application>
  <PresentationFormat>On-screen Show (4:3)</PresentationFormat>
  <Paragraphs>230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Arial Black</vt:lpstr>
      <vt:lpstr>Wingdings</vt:lpstr>
      <vt:lpstr>Blue strands design template</vt:lpstr>
      <vt:lpstr>Beam</vt:lpstr>
      <vt:lpstr>Children Of God Romans 8:14-23</vt:lpstr>
      <vt:lpstr>Children Of God</vt:lpstr>
      <vt:lpstr>The Denominational View</vt:lpstr>
      <vt:lpstr>Within The Church</vt:lpstr>
      <vt:lpstr>These Teachings Are…</vt:lpstr>
      <vt:lpstr>Is the Bible clear on the relationship between God and Man?</vt:lpstr>
      <vt:lpstr>Biblical Descriptions</vt:lpstr>
      <vt:lpstr>Biblical Descriptions</vt:lpstr>
      <vt:lpstr>Narrow The Search</vt:lpstr>
      <vt:lpstr>Relationship Phrases</vt:lpstr>
      <vt:lpstr>Relationship Phrases</vt:lpstr>
      <vt:lpstr>Final Elimination</vt:lpstr>
      <vt:lpstr>Final Elimination</vt:lpstr>
      <vt:lpstr>“Father”</vt:lpstr>
      <vt:lpstr>“Father”</vt:lpstr>
      <vt:lpstr>“Father”</vt:lpstr>
      <vt:lpstr>“Father”</vt:lpstr>
      <vt:lpstr>“Father”</vt:lpstr>
      <vt:lpstr>“Father”</vt:lpstr>
      <vt:lpstr>“Father”</vt:lpstr>
      <vt:lpstr>“Father”</vt:lpstr>
      <vt:lpstr>“Sons Of God”</vt:lpstr>
      <vt:lpstr>“Sons Of God”</vt:lpstr>
      <vt:lpstr>“Sons Of God”</vt:lpstr>
      <vt:lpstr>“Sons Of God”</vt:lpstr>
      <vt:lpstr>“Children Of God”</vt:lpstr>
      <vt:lpstr>“Children Of God”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Conclusion</vt:lpstr>
      <vt:lpstr>“What Must I Do To Be Saved?”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Of God (3)</dc:title>
  <dc:creator>Richard D. Lidh</dc:creator>
  <cp:lastModifiedBy>Richard Lidh</cp:lastModifiedBy>
  <cp:revision>34</cp:revision>
  <cp:lastPrinted>2021-06-20T01:08:35Z</cp:lastPrinted>
  <dcterms:created xsi:type="dcterms:W3CDTF">2005-09-18T03:33:07Z</dcterms:created>
  <dcterms:modified xsi:type="dcterms:W3CDTF">2021-06-20T01:08:40Z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TC010721241033</vt:lpwstr>
  </property>
</Properties>
</file>